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52" r:id="rId2"/>
    <p:sldId id="568" r:id="rId3"/>
    <p:sldId id="563" r:id="rId4"/>
    <p:sldId id="553" r:id="rId5"/>
    <p:sldId id="569" r:id="rId6"/>
    <p:sldId id="570" r:id="rId7"/>
    <p:sldId id="571" r:id="rId8"/>
    <p:sldId id="567" r:id="rId9"/>
    <p:sldId id="562" r:id="rId10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  <a:srgbClr val="FF9933"/>
    <a:srgbClr val="FFCC99"/>
    <a:srgbClr val="FBFB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5" autoAdjust="0"/>
    <p:restoredTop sz="95779" autoAdjust="0"/>
  </p:normalViewPr>
  <p:slideViewPr>
    <p:cSldViewPr snapToGrid="0">
      <p:cViewPr varScale="1">
        <p:scale>
          <a:sx n="124" d="100"/>
          <a:sy n="124" d="100"/>
        </p:scale>
        <p:origin x="595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CEA1C1-EA6F-4749-8655-BB520F43AEA8}" type="doc">
      <dgm:prSet loTypeId="urn:microsoft.com/office/officeart/2005/8/layout/orgChart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C2450B9-E431-4927-AD3E-141CF17981C5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sz="3600" b="1" dirty="0" smtClean="0">
              <a:solidFill>
                <a:srgbClr val="C00000"/>
              </a:solidFill>
            </a:rPr>
            <a:t>Цифровой суверенитет ПО</a:t>
          </a:r>
          <a:endParaRPr lang="ru-RU" sz="3600" b="1" dirty="0">
            <a:solidFill>
              <a:srgbClr val="C00000"/>
            </a:solidFill>
          </a:endParaRPr>
        </a:p>
      </dgm:t>
    </dgm:pt>
    <dgm:pt modelId="{F3FCCB56-C909-49C0-B42D-A85213F5B590}" type="parTrans" cxnId="{087365F1-CE28-4900-9CD8-3831DF57EA2C}">
      <dgm:prSet/>
      <dgm:spPr/>
      <dgm:t>
        <a:bodyPr/>
        <a:lstStyle/>
        <a:p>
          <a:endParaRPr lang="ru-RU"/>
        </a:p>
      </dgm:t>
    </dgm:pt>
    <dgm:pt modelId="{C673515A-C802-4FB0-A2A5-5E54CDD66E50}" type="sibTrans" cxnId="{087365F1-CE28-4900-9CD8-3831DF57EA2C}">
      <dgm:prSet/>
      <dgm:spPr/>
      <dgm:t>
        <a:bodyPr/>
        <a:lstStyle/>
        <a:p>
          <a:endParaRPr lang="ru-RU"/>
        </a:p>
      </dgm:t>
    </dgm:pt>
    <dgm:pt modelId="{35905FA4-79F7-454E-AC28-0790544F9462}">
      <dgm:prSet phldrT="[Текст]" custT="1"/>
      <dgm:spPr>
        <a:gradFill flip="none" rotWithShape="0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ru-RU" sz="3200" b="1" dirty="0" smtClean="0"/>
            <a:t>Юридическая «</a:t>
          </a:r>
          <a:r>
            <a:rPr lang="ru-RU" sz="3200" b="1" dirty="0" err="1" smtClean="0"/>
            <a:t>российскость</a:t>
          </a:r>
          <a:r>
            <a:rPr lang="ru-RU" sz="3200" b="1" dirty="0" smtClean="0"/>
            <a:t>»</a:t>
          </a:r>
          <a:endParaRPr lang="ru-RU" sz="3200" dirty="0"/>
        </a:p>
      </dgm:t>
    </dgm:pt>
    <dgm:pt modelId="{22BFB3A1-E3F4-4563-88E5-2620AC7949DD}" type="parTrans" cxnId="{0BB650C4-CB58-47E3-9A75-6D4153E27B6F}">
      <dgm:prSet/>
      <dgm:spPr/>
      <dgm:t>
        <a:bodyPr/>
        <a:lstStyle/>
        <a:p>
          <a:endParaRPr lang="ru-RU"/>
        </a:p>
      </dgm:t>
    </dgm:pt>
    <dgm:pt modelId="{DD4FE3F1-46F4-450B-9DCB-A0AD9F4FB41D}" type="sibTrans" cxnId="{0BB650C4-CB58-47E3-9A75-6D4153E27B6F}">
      <dgm:prSet/>
      <dgm:spPr/>
      <dgm:t>
        <a:bodyPr/>
        <a:lstStyle/>
        <a:p>
          <a:endParaRPr lang="ru-RU"/>
        </a:p>
      </dgm:t>
    </dgm:pt>
    <dgm:pt modelId="{681DE069-AA42-4469-BA9B-410FC95EC8D6}">
      <dgm:prSet phldrT="[Текст]" custT="1"/>
      <dgm:spPr>
        <a:gradFill flip="none" rotWithShape="0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ru-RU" sz="3200" b="1" dirty="0" smtClean="0"/>
            <a:t>Технологическая независимость</a:t>
          </a:r>
          <a:endParaRPr lang="ru-RU" sz="3200" dirty="0"/>
        </a:p>
      </dgm:t>
    </dgm:pt>
    <dgm:pt modelId="{3BEE7872-E3BB-478F-A052-9629AC53CB4C}" type="parTrans" cxnId="{8667EA45-C614-4E67-8A80-6DBF17EEF981}">
      <dgm:prSet/>
      <dgm:spPr/>
      <dgm:t>
        <a:bodyPr/>
        <a:lstStyle/>
        <a:p>
          <a:endParaRPr lang="ru-RU"/>
        </a:p>
      </dgm:t>
    </dgm:pt>
    <dgm:pt modelId="{07E76D52-0EF3-4054-B28F-E9D641BA76AB}" type="sibTrans" cxnId="{8667EA45-C614-4E67-8A80-6DBF17EEF981}">
      <dgm:prSet/>
      <dgm:spPr/>
      <dgm:t>
        <a:bodyPr/>
        <a:lstStyle/>
        <a:p>
          <a:endParaRPr lang="ru-RU"/>
        </a:p>
      </dgm:t>
    </dgm:pt>
    <dgm:pt modelId="{4B40B01C-91A4-4476-9833-1F9C51BAAEE9}">
      <dgm:prSet phldrT="[Текст]" custT="1"/>
      <dgm:sp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ru-RU" sz="3200" b="1" dirty="0" smtClean="0"/>
            <a:t>Защита информации</a:t>
          </a:r>
          <a:endParaRPr lang="ru-RU" sz="3200" dirty="0"/>
        </a:p>
      </dgm:t>
    </dgm:pt>
    <dgm:pt modelId="{D1E0A7E0-386E-4515-AE5D-FABEE03A5F60}" type="parTrans" cxnId="{0AF0C530-622E-44C1-8A96-4798A8126E0B}">
      <dgm:prSet/>
      <dgm:spPr/>
      <dgm:t>
        <a:bodyPr/>
        <a:lstStyle/>
        <a:p>
          <a:endParaRPr lang="ru-RU"/>
        </a:p>
      </dgm:t>
    </dgm:pt>
    <dgm:pt modelId="{E3039180-BB78-4A9F-BD83-C92F876D5D17}" type="sibTrans" cxnId="{0AF0C530-622E-44C1-8A96-4798A8126E0B}">
      <dgm:prSet/>
      <dgm:spPr/>
      <dgm:t>
        <a:bodyPr/>
        <a:lstStyle/>
        <a:p>
          <a:endParaRPr lang="ru-RU"/>
        </a:p>
      </dgm:t>
    </dgm:pt>
    <dgm:pt modelId="{6B7E4C75-EA73-4F2F-AC43-9D048B98440D}" type="pres">
      <dgm:prSet presAssocID="{46CEA1C1-EA6F-4749-8655-BB520F43AE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8A5BDE-E197-45F7-9645-82EE656A6468}" type="pres">
      <dgm:prSet presAssocID="{6C2450B9-E431-4927-AD3E-141CF17981C5}" presName="hierRoot1" presStyleCnt="0">
        <dgm:presLayoutVars>
          <dgm:hierBranch val="init"/>
        </dgm:presLayoutVars>
      </dgm:prSet>
      <dgm:spPr/>
    </dgm:pt>
    <dgm:pt modelId="{E3E6BBF0-20F0-42BE-ACDA-64CAAC94A8A1}" type="pres">
      <dgm:prSet presAssocID="{6C2450B9-E431-4927-AD3E-141CF17981C5}" presName="rootComposite1" presStyleCnt="0"/>
      <dgm:spPr/>
    </dgm:pt>
    <dgm:pt modelId="{E0B274A8-C78D-474F-BE2C-46146123F6FB}" type="pres">
      <dgm:prSet presAssocID="{6C2450B9-E431-4927-AD3E-141CF17981C5}" presName="rootText1" presStyleLbl="node0" presStyleIdx="0" presStyleCnt="1" custScaleX="127554" custLinFactNeighborX="-3859" custLinFactNeighborY="-8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3E7075-117E-425E-99F0-89EC126DD9DA}" type="pres">
      <dgm:prSet presAssocID="{6C2450B9-E431-4927-AD3E-141CF17981C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6E70ABE-B624-4071-8597-B6459FCDF6FA}" type="pres">
      <dgm:prSet presAssocID="{6C2450B9-E431-4927-AD3E-141CF17981C5}" presName="hierChild2" presStyleCnt="0"/>
      <dgm:spPr/>
    </dgm:pt>
    <dgm:pt modelId="{325FF3D9-DB55-40D1-9E9F-7F2BE40531A1}" type="pres">
      <dgm:prSet presAssocID="{22BFB3A1-E3F4-4563-88E5-2620AC7949D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A27EB85-0F8D-4ADC-954C-81A7475F3743}" type="pres">
      <dgm:prSet presAssocID="{35905FA4-79F7-454E-AC28-0790544F9462}" presName="hierRoot2" presStyleCnt="0">
        <dgm:presLayoutVars>
          <dgm:hierBranch val="init"/>
        </dgm:presLayoutVars>
      </dgm:prSet>
      <dgm:spPr/>
    </dgm:pt>
    <dgm:pt modelId="{C97A8548-02FD-4B6C-8AEA-BBC62952058F}" type="pres">
      <dgm:prSet presAssocID="{35905FA4-79F7-454E-AC28-0790544F9462}" presName="rootComposite" presStyleCnt="0"/>
      <dgm:spPr/>
    </dgm:pt>
    <dgm:pt modelId="{0E8C45D3-1582-4AB8-AADD-2A289D55479C}" type="pres">
      <dgm:prSet presAssocID="{35905FA4-79F7-454E-AC28-0790544F9462}" presName="rootText" presStyleLbl="node2" presStyleIdx="0" presStyleCnt="3" custLinFactNeighborX="754" custLinFactNeighborY="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7C6DD8-F9F5-47A0-A554-7B150A56BAF6}" type="pres">
      <dgm:prSet presAssocID="{35905FA4-79F7-454E-AC28-0790544F9462}" presName="rootConnector" presStyleLbl="node2" presStyleIdx="0" presStyleCnt="3"/>
      <dgm:spPr/>
      <dgm:t>
        <a:bodyPr/>
        <a:lstStyle/>
        <a:p>
          <a:endParaRPr lang="ru-RU"/>
        </a:p>
      </dgm:t>
    </dgm:pt>
    <dgm:pt modelId="{BA91D952-3CE9-4004-B4A0-A5DB52E07A5E}" type="pres">
      <dgm:prSet presAssocID="{35905FA4-79F7-454E-AC28-0790544F9462}" presName="hierChild4" presStyleCnt="0"/>
      <dgm:spPr/>
    </dgm:pt>
    <dgm:pt modelId="{E1AAFE29-F730-4DB4-BD54-E9EB27301268}" type="pres">
      <dgm:prSet presAssocID="{35905FA4-79F7-454E-AC28-0790544F9462}" presName="hierChild5" presStyleCnt="0"/>
      <dgm:spPr/>
    </dgm:pt>
    <dgm:pt modelId="{395881AB-7A1A-4B40-8946-D5028AB44C38}" type="pres">
      <dgm:prSet presAssocID="{3BEE7872-E3BB-478F-A052-9629AC53CB4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96EAFFC-2499-4D35-98F0-A3806F9404EE}" type="pres">
      <dgm:prSet presAssocID="{681DE069-AA42-4469-BA9B-410FC95EC8D6}" presName="hierRoot2" presStyleCnt="0">
        <dgm:presLayoutVars>
          <dgm:hierBranch val="init"/>
        </dgm:presLayoutVars>
      </dgm:prSet>
      <dgm:spPr/>
    </dgm:pt>
    <dgm:pt modelId="{C85A2B48-BB06-483C-8ACB-6330365E42D1}" type="pres">
      <dgm:prSet presAssocID="{681DE069-AA42-4469-BA9B-410FC95EC8D6}" presName="rootComposite" presStyleCnt="0"/>
      <dgm:spPr/>
    </dgm:pt>
    <dgm:pt modelId="{872E9D38-ABB0-49EB-ADC2-EE68216B0349}" type="pres">
      <dgm:prSet presAssocID="{681DE069-AA42-4469-BA9B-410FC95EC8D6}" presName="rootText" presStyleLbl="node2" presStyleIdx="1" presStyleCnt="3" custScaleX="108953" custLinFactNeighborX="482" custLinFactNeighborY="13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065481-D2EB-407D-874B-53840D5B4CC4}" type="pres">
      <dgm:prSet presAssocID="{681DE069-AA42-4469-BA9B-410FC95EC8D6}" presName="rootConnector" presStyleLbl="node2" presStyleIdx="1" presStyleCnt="3"/>
      <dgm:spPr/>
      <dgm:t>
        <a:bodyPr/>
        <a:lstStyle/>
        <a:p>
          <a:endParaRPr lang="ru-RU"/>
        </a:p>
      </dgm:t>
    </dgm:pt>
    <dgm:pt modelId="{E4DE7CF5-AB60-40CE-8A42-188D4878E892}" type="pres">
      <dgm:prSet presAssocID="{681DE069-AA42-4469-BA9B-410FC95EC8D6}" presName="hierChild4" presStyleCnt="0"/>
      <dgm:spPr/>
    </dgm:pt>
    <dgm:pt modelId="{3B8C4398-1FDA-446E-8BE5-58FBB307F3B1}" type="pres">
      <dgm:prSet presAssocID="{681DE069-AA42-4469-BA9B-410FC95EC8D6}" presName="hierChild5" presStyleCnt="0"/>
      <dgm:spPr/>
    </dgm:pt>
    <dgm:pt modelId="{FCE8FFA2-FBE2-4A85-A26C-AF7BCBFE4CBD}" type="pres">
      <dgm:prSet presAssocID="{D1E0A7E0-386E-4515-AE5D-FABEE03A5F6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0DAC990-2994-43C0-BB61-9A43F4F14577}" type="pres">
      <dgm:prSet presAssocID="{4B40B01C-91A4-4476-9833-1F9C51BAAEE9}" presName="hierRoot2" presStyleCnt="0">
        <dgm:presLayoutVars>
          <dgm:hierBranch val="init"/>
        </dgm:presLayoutVars>
      </dgm:prSet>
      <dgm:spPr/>
    </dgm:pt>
    <dgm:pt modelId="{0D5310DA-4A11-405D-A8AC-817B533CC11E}" type="pres">
      <dgm:prSet presAssocID="{4B40B01C-91A4-4476-9833-1F9C51BAAEE9}" presName="rootComposite" presStyleCnt="0"/>
      <dgm:spPr/>
    </dgm:pt>
    <dgm:pt modelId="{A0E17AB0-43B6-4383-9820-F6C38DEA1D04}" type="pres">
      <dgm:prSet presAssocID="{4B40B01C-91A4-4476-9833-1F9C51BAAEE9}" presName="rootText" presStyleLbl="node2" presStyleIdx="2" presStyleCnt="3" custScaleX="108681" custLinFactNeighborX="-141" custLinFactNeighborY="4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1B56E3-C8CF-4D15-AFAA-40ED4E3A359B}" type="pres">
      <dgm:prSet presAssocID="{4B40B01C-91A4-4476-9833-1F9C51BAAEE9}" presName="rootConnector" presStyleLbl="node2" presStyleIdx="2" presStyleCnt="3"/>
      <dgm:spPr/>
      <dgm:t>
        <a:bodyPr/>
        <a:lstStyle/>
        <a:p>
          <a:endParaRPr lang="ru-RU"/>
        </a:p>
      </dgm:t>
    </dgm:pt>
    <dgm:pt modelId="{3EBF25FE-6B34-4DB7-A8D0-E008DC75172E}" type="pres">
      <dgm:prSet presAssocID="{4B40B01C-91A4-4476-9833-1F9C51BAAEE9}" presName="hierChild4" presStyleCnt="0"/>
      <dgm:spPr/>
    </dgm:pt>
    <dgm:pt modelId="{EAB7330F-AC5D-43A6-9156-D75820CB3D34}" type="pres">
      <dgm:prSet presAssocID="{4B40B01C-91A4-4476-9833-1F9C51BAAEE9}" presName="hierChild5" presStyleCnt="0"/>
      <dgm:spPr/>
    </dgm:pt>
    <dgm:pt modelId="{EABDE91B-3C95-4155-A4A4-45C84E0439F8}" type="pres">
      <dgm:prSet presAssocID="{6C2450B9-E431-4927-AD3E-141CF17981C5}" presName="hierChild3" presStyleCnt="0"/>
      <dgm:spPr/>
    </dgm:pt>
  </dgm:ptLst>
  <dgm:cxnLst>
    <dgm:cxn modelId="{AF7D921A-1C0C-433E-82C4-F8AAE2C3CD99}" type="presOf" srcId="{35905FA4-79F7-454E-AC28-0790544F9462}" destId="{0E8C45D3-1582-4AB8-AADD-2A289D55479C}" srcOrd="0" destOrd="0" presId="urn:microsoft.com/office/officeart/2005/8/layout/orgChart1"/>
    <dgm:cxn modelId="{5E6562BC-35A1-4D6B-AEA7-3FB9C6349500}" type="presOf" srcId="{4B40B01C-91A4-4476-9833-1F9C51BAAEE9}" destId="{B31B56E3-C8CF-4D15-AFAA-40ED4E3A359B}" srcOrd="1" destOrd="0" presId="urn:microsoft.com/office/officeart/2005/8/layout/orgChart1"/>
    <dgm:cxn modelId="{45E3AEC2-28B6-4018-95DD-C42D8D5F5A11}" type="presOf" srcId="{681DE069-AA42-4469-BA9B-410FC95EC8D6}" destId="{E0065481-D2EB-407D-874B-53840D5B4CC4}" srcOrd="1" destOrd="0" presId="urn:microsoft.com/office/officeart/2005/8/layout/orgChart1"/>
    <dgm:cxn modelId="{F4E73D53-EEA0-4560-8719-DCB475F87742}" type="presOf" srcId="{22BFB3A1-E3F4-4563-88E5-2620AC7949DD}" destId="{325FF3D9-DB55-40D1-9E9F-7F2BE40531A1}" srcOrd="0" destOrd="0" presId="urn:microsoft.com/office/officeart/2005/8/layout/orgChart1"/>
    <dgm:cxn modelId="{2A62A392-71B2-4B71-8C33-68E22AE0F4FC}" type="presOf" srcId="{3BEE7872-E3BB-478F-A052-9629AC53CB4C}" destId="{395881AB-7A1A-4B40-8946-D5028AB44C38}" srcOrd="0" destOrd="0" presId="urn:microsoft.com/office/officeart/2005/8/layout/orgChart1"/>
    <dgm:cxn modelId="{53D17538-F6FB-4FD6-9307-BBACFDAEE92F}" type="presOf" srcId="{6C2450B9-E431-4927-AD3E-141CF17981C5}" destId="{E0B274A8-C78D-474F-BE2C-46146123F6FB}" srcOrd="0" destOrd="0" presId="urn:microsoft.com/office/officeart/2005/8/layout/orgChart1"/>
    <dgm:cxn modelId="{E987AD68-4E89-4E24-A2C3-F312D6432DC6}" type="presOf" srcId="{46CEA1C1-EA6F-4749-8655-BB520F43AEA8}" destId="{6B7E4C75-EA73-4F2F-AC43-9D048B98440D}" srcOrd="0" destOrd="0" presId="urn:microsoft.com/office/officeart/2005/8/layout/orgChart1"/>
    <dgm:cxn modelId="{0AF0C530-622E-44C1-8A96-4798A8126E0B}" srcId="{6C2450B9-E431-4927-AD3E-141CF17981C5}" destId="{4B40B01C-91A4-4476-9833-1F9C51BAAEE9}" srcOrd="2" destOrd="0" parTransId="{D1E0A7E0-386E-4515-AE5D-FABEE03A5F60}" sibTransId="{E3039180-BB78-4A9F-BD83-C92F876D5D17}"/>
    <dgm:cxn modelId="{376B0D06-340F-4CA5-8823-FDE1D590715A}" type="presOf" srcId="{D1E0A7E0-386E-4515-AE5D-FABEE03A5F60}" destId="{FCE8FFA2-FBE2-4A85-A26C-AF7BCBFE4CBD}" srcOrd="0" destOrd="0" presId="urn:microsoft.com/office/officeart/2005/8/layout/orgChart1"/>
    <dgm:cxn modelId="{AE76F2C7-38F5-43A4-9976-BA348516374D}" type="presOf" srcId="{6C2450B9-E431-4927-AD3E-141CF17981C5}" destId="{FA3E7075-117E-425E-99F0-89EC126DD9DA}" srcOrd="1" destOrd="0" presId="urn:microsoft.com/office/officeart/2005/8/layout/orgChart1"/>
    <dgm:cxn modelId="{8667EA45-C614-4E67-8A80-6DBF17EEF981}" srcId="{6C2450B9-E431-4927-AD3E-141CF17981C5}" destId="{681DE069-AA42-4469-BA9B-410FC95EC8D6}" srcOrd="1" destOrd="0" parTransId="{3BEE7872-E3BB-478F-A052-9629AC53CB4C}" sibTransId="{07E76D52-0EF3-4054-B28F-E9D641BA76AB}"/>
    <dgm:cxn modelId="{26CBAADD-7BC1-4759-8009-58A88D86B039}" type="presOf" srcId="{4B40B01C-91A4-4476-9833-1F9C51BAAEE9}" destId="{A0E17AB0-43B6-4383-9820-F6C38DEA1D04}" srcOrd="0" destOrd="0" presId="urn:microsoft.com/office/officeart/2005/8/layout/orgChart1"/>
    <dgm:cxn modelId="{CF10F0B7-8E0F-45CA-ADDC-D565F216B715}" type="presOf" srcId="{35905FA4-79F7-454E-AC28-0790544F9462}" destId="{357C6DD8-F9F5-47A0-A554-7B150A56BAF6}" srcOrd="1" destOrd="0" presId="urn:microsoft.com/office/officeart/2005/8/layout/orgChart1"/>
    <dgm:cxn modelId="{0BB650C4-CB58-47E3-9A75-6D4153E27B6F}" srcId="{6C2450B9-E431-4927-AD3E-141CF17981C5}" destId="{35905FA4-79F7-454E-AC28-0790544F9462}" srcOrd="0" destOrd="0" parTransId="{22BFB3A1-E3F4-4563-88E5-2620AC7949DD}" sibTransId="{DD4FE3F1-46F4-450B-9DCB-A0AD9F4FB41D}"/>
    <dgm:cxn modelId="{5FAC5499-CE12-4B31-81F3-8BFE00798218}" type="presOf" srcId="{681DE069-AA42-4469-BA9B-410FC95EC8D6}" destId="{872E9D38-ABB0-49EB-ADC2-EE68216B0349}" srcOrd="0" destOrd="0" presId="urn:microsoft.com/office/officeart/2005/8/layout/orgChart1"/>
    <dgm:cxn modelId="{087365F1-CE28-4900-9CD8-3831DF57EA2C}" srcId="{46CEA1C1-EA6F-4749-8655-BB520F43AEA8}" destId="{6C2450B9-E431-4927-AD3E-141CF17981C5}" srcOrd="0" destOrd="0" parTransId="{F3FCCB56-C909-49C0-B42D-A85213F5B590}" sibTransId="{C673515A-C802-4FB0-A2A5-5E54CDD66E50}"/>
    <dgm:cxn modelId="{A373D15B-6F1C-48ED-B2D7-818AD05AAB6C}" type="presParOf" srcId="{6B7E4C75-EA73-4F2F-AC43-9D048B98440D}" destId="{3E8A5BDE-E197-45F7-9645-82EE656A6468}" srcOrd="0" destOrd="0" presId="urn:microsoft.com/office/officeart/2005/8/layout/orgChart1"/>
    <dgm:cxn modelId="{9713BB62-A77F-4807-B503-7ED82D1F73F9}" type="presParOf" srcId="{3E8A5BDE-E197-45F7-9645-82EE656A6468}" destId="{E3E6BBF0-20F0-42BE-ACDA-64CAAC94A8A1}" srcOrd="0" destOrd="0" presId="urn:microsoft.com/office/officeart/2005/8/layout/orgChart1"/>
    <dgm:cxn modelId="{F80B91F9-CFB2-492D-AF98-5CA6FCB05BD2}" type="presParOf" srcId="{E3E6BBF0-20F0-42BE-ACDA-64CAAC94A8A1}" destId="{E0B274A8-C78D-474F-BE2C-46146123F6FB}" srcOrd="0" destOrd="0" presId="urn:microsoft.com/office/officeart/2005/8/layout/orgChart1"/>
    <dgm:cxn modelId="{F9C00C8E-8419-4A65-A600-7DCFD8A3A922}" type="presParOf" srcId="{E3E6BBF0-20F0-42BE-ACDA-64CAAC94A8A1}" destId="{FA3E7075-117E-425E-99F0-89EC126DD9DA}" srcOrd="1" destOrd="0" presId="urn:microsoft.com/office/officeart/2005/8/layout/orgChart1"/>
    <dgm:cxn modelId="{0FEEEF95-A721-4BB2-B8FF-7ACB9FB86D3F}" type="presParOf" srcId="{3E8A5BDE-E197-45F7-9645-82EE656A6468}" destId="{D6E70ABE-B624-4071-8597-B6459FCDF6FA}" srcOrd="1" destOrd="0" presId="urn:microsoft.com/office/officeart/2005/8/layout/orgChart1"/>
    <dgm:cxn modelId="{7AA218D9-9D58-4172-A254-7619F47BE3DD}" type="presParOf" srcId="{D6E70ABE-B624-4071-8597-B6459FCDF6FA}" destId="{325FF3D9-DB55-40D1-9E9F-7F2BE40531A1}" srcOrd="0" destOrd="0" presId="urn:microsoft.com/office/officeart/2005/8/layout/orgChart1"/>
    <dgm:cxn modelId="{6B9042A9-7BD7-4CFD-8F44-E5BB7CD5DF06}" type="presParOf" srcId="{D6E70ABE-B624-4071-8597-B6459FCDF6FA}" destId="{FA27EB85-0F8D-4ADC-954C-81A7475F3743}" srcOrd="1" destOrd="0" presId="urn:microsoft.com/office/officeart/2005/8/layout/orgChart1"/>
    <dgm:cxn modelId="{176765D6-B4CC-4F23-8004-898419176E75}" type="presParOf" srcId="{FA27EB85-0F8D-4ADC-954C-81A7475F3743}" destId="{C97A8548-02FD-4B6C-8AEA-BBC62952058F}" srcOrd="0" destOrd="0" presId="urn:microsoft.com/office/officeart/2005/8/layout/orgChart1"/>
    <dgm:cxn modelId="{85C04A14-052A-4A57-92D6-687CCA23B18F}" type="presParOf" srcId="{C97A8548-02FD-4B6C-8AEA-BBC62952058F}" destId="{0E8C45D3-1582-4AB8-AADD-2A289D55479C}" srcOrd="0" destOrd="0" presId="urn:microsoft.com/office/officeart/2005/8/layout/orgChart1"/>
    <dgm:cxn modelId="{278DC507-1488-435D-8F05-F25830CB42D0}" type="presParOf" srcId="{C97A8548-02FD-4B6C-8AEA-BBC62952058F}" destId="{357C6DD8-F9F5-47A0-A554-7B150A56BAF6}" srcOrd="1" destOrd="0" presId="urn:microsoft.com/office/officeart/2005/8/layout/orgChart1"/>
    <dgm:cxn modelId="{D79F7E99-1071-48A7-80CC-F906CFD4D149}" type="presParOf" srcId="{FA27EB85-0F8D-4ADC-954C-81A7475F3743}" destId="{BA91D952-3CE9-4004-B4A0-A5DB52E07A5E}" srcOrd="1" destOrd="0" presId="urn:microsoft.com/office/officeart/2005/8/layout/orgChart1"/>
    <dgm:cxn modelId="{B3EC4D7B-79EB-462B-A3B0-D7B198C23ABB}" type="presParOf" srcId="{FA27EB85-0F8D-4ADC-954C-81A7475F3743}" destId="{E1AAFE29-F730-4DB4-BD54-E9EB27301268}" srcOrd="2" destOrd="0" presId="urn:microsoft.com/office/officeart/2005/8/layout/orgChart1"/>
    <dgm:cxn modelId="{97C7F71D-C80F-49FF-B85C-82A917EB75A3}" type="presParOf" srcId="{D6E70ABE-B624-4071-8597-B6459FCDF6FA}" destId="{395881AB-7A1A-4B40-8946-D5028AB44C38}" srcOrd="2" destOrd="0" presId="urn:microsoft.com/office/officeart/2005/8/layout/orgChart1"/>
    <dgm:cxn modelId="{74BA48CE-AA5F-46E0-8BD9-093251A20D12}" type="presParOf" srcId="{D6E70ABE-B624-4071-8597-B6459FCDF6FA}" destId="{E96EAFFC-2499-4D35-98F0-A3806F9404EE}" srcOrd="3" destOrd="0" presId="urn:microsoft.com/office/officeart/2005/8/layout/orgChart1"/>
    <dgm:cxn modelId="{C938D10A-BFA7-488D-A6CF-82E9EA5F63B6}" type="presParOf" srcId="{E96EAFFC-2499-4D35-98F0-A3806F9404EE}" destId="{C85A2B48-BB06-483C-8ACB-6330365E42D1}" srcOrd="0" destOrd="0" presId="urn:microsoft.com/office/officeart/2005/8/layout/orgChart1"/>
    <dgm:cxn modelId="{684CF69D-E0AE-4968-9C9A-B0A1D208E364}" type="presParOf" srcId="{C85A2B48-BB06-483C-8ACB-6330365E42D1}" destId="{872E9D38-ABB0-49EB-ADC2-EE68216B0349}" srcOrd="0" destOrd="0" presId="urn:microsoft.com/office/officeart/2005/8/layout/orgChart1"/>
    <dgm:cxn modelId="{2C132303-3D2E-4905-999D-45BDD1ADC926}" type="presParOf" srcId="{C85A2B48-BB06-483C-8ACB-6330365E42D1}" destId="{E0065481-D2EB-407D-874B-53840D5B4CC4}" srcOrd="1" destOrd="0" presId="urn:microsoft.com/office/officeart/2005/8/layout/orgChart1"/>
    <dgm:cxn modelId="{C8957DC7-392F-4816-B5F6-7BA9A494818A}" type="presParOf" srcId="{E96EAFFC-2499-4D35-98F0-A3806F9404EE}" destId="{E4DE7CF5-AB60-40CE-8A42-188D4878E892}" srcOrd="1" destOrd="0" presId="urn:microsoft.com/office/officeart/2005/8/layout/orgChart1"/>
    <dgm:cxn modelId="{7480648E-AB91-4B2C-A2EE-157113BCE747}" type="presParOf" srcId="{E96EAFFC-2499-4D35-98F0-A3806F9404EE}" destId="{3B8C4398-1FDA-446E-8BE5-58FBB307F3B1}" srcOrd="2" destOrd="0" presId="urn:microsoft.com/office/officeart/2005/8/layout/orgChart1"/>
    <dgm:cxn modelId="{35952831-0B95-4D8A-A609-617234CA6136}" type="presParOf" srcId="{D6E70ABE-B624-4071-8597-B6459FCDF6FA}" destId="{FCE8FFA2-FBE2-4A85-A26C-AF7BCBFE4CBD}" srcOrd="4" destOrd="0" presId="urn:microsoft.com/office/officeart/2005/8/layout/orgChart1"/>
    <dgm:cxn modelId="{08840BFD-BCA2-4C0D-A8BC-1A9D3B90322E}" type="presParOf" srcId="{D6E70ABE-B624-4071-8597-B6459FCDF6FA}" destId="{80DAC990-2994-43C0-BB61-9A43F4F14577}" srcOrd="5" destOrd="0" presId="urn:microsoft.com/office/officeart/2005/8/layout/orgChart1"/>
    <dgm:cxn modelId="{17E7C278-B876-45DB-9AEB-B5CC18A70026}" type="presParOf" srcId="{80DAC990-2994-43C0-BB61-9A43F4F14577}" destId="{0D5310DA-4A11-405D-A8AC-817B533CC11E}" srcOrd="0" destOrd="0" presId="urn:microsoft.com/office/officeart/2005/8/layout/orgChart1"/>
    <dgm:cxn modelId="{3BE94072-A77C-45F7-BA9C-8114814DF676}" type="presParOf" srcId="{0D5310DA-4A11-405D-A8AC-817B533CC11E}" destId="{A0E17AB0-43B6-4383-9820-F6C38DEA1D04}" srcOrd="0" destOrd="0" presId="urn:microsoft.com/office/officeart/2005/8/layout/orgChart1"/>
    <dgm:cxn modelId="{A2114DB7-617C-49C9-B548-B6F7B18EF3D2}" type="presParOf" srcId="{0D5310DA-4A11-405D-A8AC-817B533CC11E}" destId="{B31B56E3-C8CF-4D15-AFAA-40ED4E3A359B}" srcOrd="1" destOrd="0" presId="urn:microsoft.com/office/officeart/2005/8/layout/orgChart1"/>
    <dgm:cxn modelId="{B0E37BF0-C176-43CC-BECD-4E6BC4AC478F}" type="presParOf" srcId="{80DAC990-2994-43C0-BB61-9A43F4F14577}" destId="{3EBF25FE-6B34-4DB7-A8D0-E008DC75172E}" srcOrd="1" destOrd="0" presId="urn:microsoft.com/office/officeart/2005/8/layout/orgChart1"/>
    <dgm:cxn modelId="{CA7641DA-D21E-4DAD-868E-B8C1607D6FF8}" type="presParOf" srcId="{80DAC990-2994-43C0-BB61-9A43F4F14577}" destId="{EAB7330F-AC5D-43A6-9156-D75820CB3D34}" srcOrd="2" destOrd="0" presId="urn:microsoft.com/office/officeart/2005/8/layout/orgChart1"/>
    <dgm:cxn modelId="{07994A9E-A08F-4C05-802E-323A74DAB3CE}" type="presParOf" srcId="{3E8A5BDE-E197-45F7-9645-82EE656A6468}" destId="{EABDE91B-3C95-4155-A4A4-45C84E0439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44B7E87-1C9B-4765-9289-E885441845A2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F98B3BF4-DF59-4DB1-944C-E6DE59981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8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B3BF4-DF59-4DB1-944C-E6DE599811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6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3880" y="3301999"/>
            <a:ext cx="11064240" cy="1401763"/>
          </a:xfrm>
          <a:prstGeom prst="rect">
            <a:avLst/>
          </a:prstGeom>
        </p:spPr>
        <p:txBody>
          <a:bodyPr anchor="t"/>
          <a:lstStyle>
            <a:lvl1pPr algn="ctr">
              <a:defRPr sz="7200"/>
            </a:lvl1pPr>
          </a:lstStyle>
          <a:p>
            <a:r>
              <a:rPr lang="en-US" dirty="0" smtClean="0"/>
              <a:t>XXXXXXXXXXXXXX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3880" y="4795838"/>
            <a:ext cx="1106424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40172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3880" y="1122363"/>
            <a:ext cx="11064240" cy="2387600"/>
          </a:xfrm>
          <a:prstGeom prst="rect">
            <a:avLst/>
          </a:prstGeo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3880" y="3602038"/>
            <a:ext cx="1106424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4576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/>
          <p:nvPr userDrawn="1"/>
        </p:nvSpPr>
        <p:spPr>
          <a:xfrm>
            <a:off x="10533888" y="0"/>
            <a:ext cx="1658112" cy="1076594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10436352" cy="1076595"/>
          </a:xfrm>
          <a:prstGeom prst="rect">
            <a:avLst/>
          </a:prstGeom>
          <a:solidFill>
            <a:srgbClr val="38383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5000"/>
              </a:lnSpc>
            </a:pPr>
            <a:endParaRPr lang="en-US" sz="110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49936" y="0"/>
            <a:ext cx="10186416" cy="1076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9936" y="1320800"/>
            <a:ext cx="11760094" cy="5181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5272" y="170822"/>
            <a:ext cx="1344758" cy="73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14995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5600" y="276226"/>
            <a:ext cx="11468100" cy="7524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892300" y="1978973"/>
            <a:ext cx="8458200" cy="735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</a:lstStyle>
          <a:p>
            <a:pPr lvl="0"/>
            <a:r>
              <a:rPr lang="en-US" dirty="0" smtClean="0"/>
              <a:t>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8878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0100933" y="0"/>
            <a:ext cx="2094614" cy="186069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alpha val="0"/>
                </a:schemeClr>
              </a:gs>
              <a:gs pos="100000">
                <a:srgbClr val="FBFBFB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0" y="-1"/>
            <a:ext cx="12193010" cy="6870769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1595823" y="6438900"/>
            <a:ext cx="59617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2A323088-0D11-44D1-91CB-17CA78856497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1" r:id="rId4"/>
  </p:sldLayoutIdLst>
  <p:transition spd="med" advClick="0" advTm="5000">
    <p:pull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6309" y="2094471"/>
            <a:ext cx="11405286" cy="3447534"/>
          </a:xfrm>
        </p:spPr>
        <p:txBody>
          <a:bodyPr anchor="ctr"/>
          <a:lstStyle/>
          <a:p>
            <a:r>
              <a:rPr lang="ru-RU" sz="6000" b="1" dirty="0" smtClean="0">
                <a:latin typeface="Franklin Gothic Book" panose="020B0503020102020204" pitchFamily="34" charset="0"/>
              </a:rPr>
              <a:t>Российская виртуализация</a:t>
            </a:r>
            <a:br>
              <a:rPr lang="ru-RU" sz="6000" b="1" dirty="0" smtClean="0">
                <a:latin typeface="Franklin Gothic Book" panose="020B0503020102020204" pitchFamily="34" charset="0"/>
              </a:rPr>
            </a:br>
            <a:r>
              <a:rPr lang="ru-RU" sz="6000" b="1" dirty="0" smtClean="0">
                <a:latin typeface="Franklin Gothic Book" panose="020B0503020102020204" pitchFamily="34" charset="0"/>
              </a:rPr>
              <a:t>и три грани</a:t>
            </a:r>
            <a:br>
              <a:rPr lang="ru-RU" sz="6000" b="1" dirty="0" smtClean="0">
                <a:latin typeface="Franklin Gothic Book" panose="020B0503020102020204" pitchFamily="34" charset="0"/>
              </a:rPr>
            </a:br>
            <a:r>
              <a:rPr lang="ru-RU" sz="6000" b="1" dirty="0" smtClean="0">
                <a:latin typeface="Franklin Gothic Book" panose="020B0503020102020204" pitchFamily="34" charset="0"/>
              </a:rPr>
              <a:t> </a:t>
            </a:r>
            <a:r>
              <a:rPr lang="ru-RU" sz="6000" b="1" dirty="0" err="1" smtClean="0">
                <a:latin typeface="Franklin Gothic Book" panose="020B0503020102020204" pitchFamily="34" charset="0"/>
              </a:rPr>
              <a:t>санкционно</a:t>
            </a:r>
            <a:r>
              <a:rPr lang="ru-RU" sz="6000" b="1" dirty="0" smtClean="0">
                <a:latin typeface="Franklin Gothic Book" panose="020B0503020102020204" pitchFamily="34" charset="0"/>
              </a:rPr>
              <a:t>-устойчивого </a:t>
            </a:r>
            <a:r>
              <a:rPr lang="ru-RU" sz="6000" b="1" dirty="0">
                <a:latin typeface="Franklin Gothic Book" panose="020B0503020102020204" pitchFamily="34" charset="0"/>
              </a:rPr>
              <a:t>программного </a:t>
            </a:r>
            <a:r>
              <a:rPr lang="ru-RU" sz="6000" b="1" dirty="0" smtClean="0">
                <a:latin typeface="Franklin Gothic Book" panose="020B0503020102020204" pitchFamily="34" charset="0"/>
              </a:rPr>
              <a:t>обеспечения</a:t>
            </a:r>
            <a:r>
              <a:rPr lang="ru-RU" sz="2000" b="1" dirty="0" smtClean="0">
                <a:latin typeface="Franklin Gothic Demi" panose="020B0703020102020204" pitchFamily="34" charset="0"/>
              </a:rPr>
              <a:t/>
            </a:r>
            <a:br>
              <a:rPr lang="ru-RU" sz="2000" b="1" dirty="0" smtClean="0">
                <a:latin typeface="Franklin Gothic Demi" panose="020B0703020102020204" pitchFamily="34" charset="0"/>
              </a:rPr>
            </a:br>
            <a:r>
              <a:rPr lang="ru-RU" sz="2000" b="1" dirty="0">
                <a:latin typeface="Franklin Gothic Demi" panose="020B0703020102020204" pitchFamily="34" charset="0"/>
              </a:rPr>
              <a:t/>
            </a:r>
            <a:br>
              <a:rPr lang="ru-RU" sz="2000" b="1" dirty="0">
                <a:latin typeface="Franklin Gothic Demi" panose="020B0703020102020204" pitchFamily="34" charset="0"/>
              </a:rPr>
            </a:b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  <a:t>Владимир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  <a:t>Рубанов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309" y="256334"/>
            <a:ext cx="5347156" cy="85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1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879"/>
    </mc:Choice>
    <mc:Fallback xmlns="">
      <p:transition advClick="0" advTm="587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32769" y="80319"/>
            <a:ext cx="10290412" cy="902403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Зачем нам российское программное обеспечение</a:t>
            </a:r>
            <a:endParaRPr lang="en-US" sz="3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16451" y="5617677"/>
            <a:ext cx="7003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Цифровой суверенитет</a:t>
            </a:r>
            <a:endParaRPr lang="ru-RU" sz="540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877030" y="5127491"/>
            <a:ext cx="481914" cy="619551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6236" y="1284301"/>
            <a:ext cx="11343502" cy="371320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/>
          <a:p>
            <a:pPr marL="800100" lvl="1" indent="-342900">
              <a:spcBef>
                <a:spcPts val="36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Устойчивость к санкциям</a:t>
            </a:r>
            <a:r>
              <a:rPr lang="ru-RU" sz="2400" dirty="0"/>
              <a:t> – невозможность ограничить </a:t>
            </a:r>
            <a:r>
              <a:rPr lang="ru-RU" sz="2400" dirty="0" smtClean="0"/>
              <a:t>использование</a:t>
            </a:r>
            <a:r>
              <a:rPr lang="en-US" sz="2400" dirty="0" smtClean="0"/>
              <a:t> </a:t>
            </a:r>
            <a:r>
              <a:rPr lang="ru-RU" sz="2400" dirty="0" smtClean="0"/>
              <a:t>ПО:</a:t>
            </a:r>
            <a:endParaRPr lang="ru-RU" sz="2400" dirty="0"/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Юридически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Технически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Потенциальная возможность </a:t>
            </a:r>
            <a:r>
              <a:rPr lang="ru-RU" sz="2400" b="1" dirty="0"/>
              <a:t>автономной доработки</a:t>
            </a:r>
            <a:r>
              <a:rPr lang="ru-RU" sz="2400" dirty="0"/>
              <a:t>, </a:t>
            </a:r>
            <a:r>
              <a:rPr lang="ru-RU" sz="2400" b="1" dirty="0"/>
              <a:t>исправления ошибок </a:t>
            </a:r>
            <a:r>
              <a:rPr lang="ru-RU" sz="2400" dirty="0"/>
              <a:t>и </a:t>
            </a:r>
            <a:r>
              <a:rPr lang="ru-RU" sz="2400" b="1" dirty="0"/>
              <a:t>поддержки</a:t>
            </a:r>
            <a:r>
              <a:rPr lang="ru-RU" sz="2400" dirty="0"/>
              <a:t> даже в условиях полной изоляции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Развитие </a:t>
            </a:r>
            <a:r>
              <a:rPr lang="ru-RU" sz="2400" b="1" dirty="0"/>
              <a:t>отечественных специалистов </a:t>
            </a:r>
            <a:r>
              <a:rPr lang="ru-RU" sz="2400" dirty="0"/>
              <a:t>и </a:t>
            </a:r>
            <a:r>
              <a:rPr lang="ru-RU" sz="2400" b="1" dirty="0"/>
              <a:t>ИТ-отрасли</a:t>
            </a:r>
            <a:r>
              <a:rPr lang="ru-RU" sz="2400" dirty="0"/>
              <a:t> в </a:t>
            </a:r>
            <a:r>
              <a:rPr lang="ru-RU" sz="2400" dirty="0" smtClean="0"/>
              <a:t>целом. </a:t>
            </a:r>
            <a:r>
              <a:rPr lang="ru-RU" sz="2400" b="1" dirty="0" smtClean="0"/>
              <a:t>Экономические</a:t>
            </a:r>
            <a:r>
              <a:rPr lang="ru-RU" sz="2400" dirty="0" smtClean="0"/>
              <a:t> </a:t>
            </a:r>
            <a:r>
              <a:rPr lang="ru-RU" sz="2400" dirty="0"/>
              <a:t>выгоды</a:t>
            </a:r>
            <a:endParaRPr lang="en-US" sz="36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564858"/>
      </p:ext>
    </p:extLst>
  </p:cSld>
  <p:clrMapOvr>
    <a:masterClrMapping/>
  </p:clrMapOvr>
  <p:transition spd="med" advClick="0" advTm="1175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0066" y="57244"/>
            <a:ext cx="10194324" cy="104649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4400" b="1" dirty="0" smtClean="0"/>
              <a:t>Три аспекта цифрового суверенитета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/>
              <a:t>программного </a:t>
            </a:r>
            <a:r>
              <a:rPr lang="ru-RU" sz="4400" b="1" dirty="0" smtClean="0"/>
              <a:t>обеспечения</a:t>
            </a:r>
            <a:endParaRPr lang="ru-RU" sz="44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34690252"/>
              </p:ext>
            </p:extLst>
          </p:nvPr>
        </p:nvGraphicFramePr>
        <p:xfrm>
          <a:off x="628348" y="1003988"/>
          <a:ext cx="10972799" cy="507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ая прямоугольная выноска 1"/>
          <p:cNvSpPr/>
          <p:nvPr/>
        </p:nvSpPr>
        <p:spPr>
          <a:xfrm>
            <a:off x="1927653" y="5523469"/>
            <a:ext cx="2113005" cy="766119"/>
          </a:xfrm>
          <a:prstGeom prst="wedgeRoundRectCallout">
            <a:avLst>
              <a:gd name="adj1" fmla="val -76576"/>
              <a:gd name="adj2" fmla="val -68601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Суверенитет </a:t>
            </a:r>
            <a:r>
              <a:rPr lang="ru-RU" b="1" dirty="0" smtClean="0">
                <a:solidFill>
                  <a:srgbClr val="C00000"/>
                </a:solidFill>
              </a:rPr>
              <a:t>юрисдикции</a:t>
            </a:r>
            <a:endParaRPr lang="ru-RU" b="1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955949" y="5523469"/>
            <a:ext cx="2113005" cy="766119"/>
          </a:xfrm>
          <a:prstGeom prst="wedgeRoundRectCallout">
            <a:avLst>
              <a:gd name="adj1" fmla="val -76576"/>
              <a:gd name="adj2" fmla="val -68601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Суверенитет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разработки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9928646" y="5523468"/>
            <a:ext cx="2113005" cy="766119"/>
          </a:xfrm>
          <a:prstGeom prst="wedgeRoundRectCallout">
            <a:avLst>
              <a:gd name="adj1" fmla="val -76576"/>
              <a:gd name="adj2" fmla="val -68601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Суверенитет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1529627449"/>
      </p:ext>
    </p:extLst>
  </p:cSld>
  <p:clrMapOvr>
    <a:masterClrMapping/>
  </p:clrMapOvr>
  <p:transition spd="med" advClick="0" advTm="5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5064" y="1392009"/>
            <a:ext cx="11340606" cy="5181600"/>
          </a:xfrm>
        </p:spPr>
        <p:txBody>
          <a:bodyPr/>
          <a:lstStyle/>
          <a:p>
            <a:pPr marL="358775" indent="-358775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</a:rPr>
              <a:t>Юридические критерии российского ПО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(суверенитет юрисдикции)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endParaRPr lang="ru-RU" sz="2400" b="1" dirty="0">
              <a:solidFill>
                <a:srgbClr val="C00000"/>
              </a:solidFill>
            </a:endParaRPr>
          </a:p>
          <a:p>
            <a:pPr lvl="1"/>
            <a:r>
              <a:rPr lang="ru-RU" sz="1800" dirty="0" smtClean="0"/>
              <a:t>ФЗ</a:t>
            </a:r>
            <a:r>
              <a:rPr lang="en-US" sz="1800" dirty="0"/>
              <a:t>-188 </a:t>
            </a:r>
            <a:r>
              <a:rPr lang="ru-RU" sz="1800" dirty="0"/>
              <a:t>от </a:t>
            </a:r>
            <a:r>
              <a:rPr lang="ru-RU" sz="1800" dirty="0" smtClean="0"/>
              <a:t>29.06.2015</a:t>
            </a:r>
          </a:p>
          <a:p>
            <a:pPr lvl="1"/>
            <a:r>
              <a:rPr lang="ru-RU" sz="1800" dirty="0" smtClean="0"/>
              <a:t>Российское </a:t>
            </a:r>
            <a:r>
              <a:rPr lang="ru-RU" sz="1800" dirty="0" err="1"/>
              <a:t>юр.лицо</a:t>
            </a:r>
            <a:r>
              <a:rPr lang="ru-RU" sz="1800" dirty="0"/>
              <a:t> с </a:t>
            </a:r>
            <a:r>
              <a:rPr lang="ru-RU" sz="1800" u="sng" dirty="0"/>
              <a:t>российским контролем</a:t>
            </a:r>
            <a:r>
              <a:rPr lang="ru-RU" sz="1800" dirty="0"/>
              <a:t> (более 50%)</a:t>
            </a:r>
          </a:p>
          <a:p>
            <a:pPr lvl="1"/>
            <a:r>
              <a:rPr lang="ru-RU" sz="1800" u="sng" dirty="0"/>
              <a:t>Исключительные права</a:t>
            </a:r>
            <a:r>
              <a:rPr lang="ru-RU" sz="1800" dirty="0"/>
              <a:t> на составное произведение из:</a:t>
            </a:r>
          </a:p>
          <a:p>
            <a:pPr lvl="2"/>
            <a:r>
              <a:rPr lang="ru-RU" sz="1600" dirty="0"/>
              <a:t>Лицензированных компонентов с исходными кодами и правом на модификацию и распространение</a:t>
            </a:r>
          </a:p>
          <a:p>
            <a:pPr lvl="2"/>
            <a:r>
              <a:rPr lang="ru-RU" sz="1600" dirty="0"/>
              <a:t>Заимствованных открытых </a:t>
            </a:r>
            <a:r>
              <a:rPr lang="en-US" sz="1600" dirty="0"/>
              <a:t>(open-source) </a:t>
            </a:r>
            <a:r>
              <a:rPr lang="ru-RU" sz="1600" dirty="0"/>
              <a:t>компонентов</a:t>
            </a:r>
          </a:p>
          <a:p>
            <a:pPr lvl="2"/>
            <a:r>
              <a:rPr lang="ru-RU" sz="1600" dirty="0"/>
              <a:t>Собственных разработок</a:t>
            </a:r>
          </a:p>
          <a:p>
            <a:pPr lvl="1"/>
            <a:r>
              <a:rPr lang="ru-RU" sz="1800" dirty="0"/>
              <a:t>Отчисления зарубежным бенефициарам </a:t>
            </a:r>
            <a:r>
              <a:rPr lang="ru-RU" sz="1800" u="sng" dirty="0"/>
              <a:t>не более 30% выручки </a:t>
            </a:r>
          </a:p>
          <a:p>
            <a:pPr marL="358775" indent="-358775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</a:rPr>
              <a:t>Технологическая независимость ПО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(суверенитет разработки)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</a:p>
          <a:p>
            <a:pPr lvl="1"/>
            <a:r>
              <a:rPr lang="ru-RU" sz="1800" dirty="0" smtClean="0"/>
              <a:t>Наличие полных </a:t>
            </a:r>
            <a:r>
              <a:rPr lang="ru-RU" sz="1800" u="sng" dirty="0" smtClean="0"/>
              <a:t>исходных кодов</a:t>
            </a:r>
            <a:r>
              <a:rPr lang="ru-RU" sz="1800" dirty="0" smtClean="0"/>
              <a:t> в России</a:t>
            </a:r>
          </a:p>
          <a:p>
            <a:pPr lvl="1"/>
            <a:r>
              <a:rPr lang="ru-RU" sz="1800" dirty="0" smtClean="0"/>
              <a:t>Локальная </a:t>
            </a:r>
            <a:r>
              <a:rPr lang="ru-RU" sz="1800" u="sng" dirty="0" smtClean="0"/>
              <a:t>инфраструктура разработки и сборки</a:t>
            </a:r>
          </a:p>
          <a:p>
            <a:pPr lvl="1"/>
            <a:r>
              <a:rPr lang="ru-RU" sz="1800" dirty="0" smtClean="0"/>
              <a:t>Локальные </a:t>
            </a:r>
            <a:r>
              <a:rPr lang="ru-RU" sz="1800" u="sng" dirty="0" smtClean="0"/>
              <a:t>специалисты, </a:t>
            </a:r>
            <a:r>
              <a:rPr lang="en-US" sz="1800" u="sng" dirty="0" smtClean="0"/>
              <a:t>R&amp;D</a:t>
            </a:r>
            <a:r>
              <a:rPr lang="ru-RU" sz="1800" u="sng" dirty="0" smtClean="0"/>
              <a:t> и поддержка</a:t>
            </a:r>
          </a:p>
          <a:p>
            <a:pPr marL="358775" indent="-358775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C00000"/>
                </a:solidFill>
              </a:rPr>
              <a:t>Защита информации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(суверенитет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безопасности)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</a:p>
          <a:p>
            <a:pPr lvl="1"/>
            <a:r>
              <a:rPr lang="ru-RU" sz="1800" dirty="0" smtClean="0"/>
              <a:t>Контроль «закладок», утечек данных, устойчивости к взломам и т.п.</a:t>
            </a:r>
          </a:p>
          <a:p>
            <a:pPr lvl="1"/>
            <a:r>
              <a:rPr lang="ru-RU" sz="1800" dirty="0" smtClean="0"/>
              <a:t>Доработки и сертификация продуктов по требованиям ФСТЭК, ФСБ и др.</a:t>
            </a:r>
          </a:p>
          <a:p>
            <a:pPr lvl="1"/>
            <a:endParaRPr lang="ru-RU" sz="1100" dirty="0" smtClean="0">
              <a:latin typeface="+mj-lt"/>
            </a:endParaRPr>
          </a:p>
          <a:p>
            <a:pPr lvl="1"/>
            <a:endParaRPr lang="ru-RU" sz="1100" dirty="0">
              <a:latin typeface="+mj-lt"/>
            </a:endParaRPr>
          </a:p>
          <a:p>
            <a:endParaRPr lang="ru-RU" sz="1400" dirty="0" smtClean="0">
              <a:latin typeface="+mj-lt"/>
            </a:endParaRPr>
          </a:p>
          <a:p>
            <a:endParaRPr lang="ru-RU" sz="1400" dirty="0">
              <a:latin typeface="+mj-lt"/>
            </a:endParaRPr>
          </a:p>
          <a:p>
            <a:pPr lvl="1"/>
            <a:endParaRPr lang="ru-RU" sz="1100" dirty="0" smtClean="0">
              <a:latin typeface="+mj-lt"/>
            </a:endParaRPr>
          </a:p>
          <a:p>
            <a:pPr marL="457200" lvl="1" indent="0">
              <a:buNone/>
            </a:pPr>
            <a:endParaRPr lang="ru-RU" sz="1100" dirty="0" smtClean="0">
              <a:latin typeface="+mj-lt"/>
            </a:endParaRPr>
          </a:p>
          <a:p>
            <a:pPr lvl="1"/>
            <a:endParaRPr lang="ru-RU" sz="1100" dirty="0" smtClean="0">
              <a:latin typeface="+mj-lt"/>
            </a:endParaRPr>
          </a:p>
          <a:p>
            <a:pPr lvl="1"/>
            <a:endParaRPr lang="ru-RU" sz="1100" dirty="0" smtClean="0">
              <a:latin typeface="+mj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8619957" y="1320800"/>
            <a:ext cx="3023936" cy="5181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5064" y="156485"/>
            <a:ext cx="10229642" cy="75247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Суверенное ПО в России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34359383"/>
      </p:ext>
    </p:extLst>
  </p:cSld>
  <p:clrMapOvr>
    <a:masterClrMapping/>
  </p:clrMapOvr>
  <p:transition spd="med" advClick="0" advTm="11534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Как сделать российское ПО: варианты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Создавать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 нуля» 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полностью силами российских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специалистов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Наиболее престижно, но дорого и долго – утопично для сложных продуктов</a:t>
            </a:r>
          </a:p>
          <a:p>
            <a:pPr marL="742950" lvl="0" indent="-742950">
              <a:spcBef>
                <a:spcPts val="18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Создавать на основе доработки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открытых и свободных международных компонентов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(open-source)</a:t>
            </a:r>
            <a:endParaRPr lang="ru-RU" sz="3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Оптимальный вариант для «быстрого старта», но необходимые технологии доступны не во всех областях / не на должном уровне качества</a:t>
            </a:r>
          </a:p>
          <a:p>
            <a:pPr marL="742950" lvl="0" indent="-742950">
              <a:spcBef>
                <a:spcPts val="1800"/>
              </a:spcBef>
              <a:buFont typeface="+mj-lt"/>
              <a:buAutoNum type="arabicPeriod"/>
            </a:pP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Использовать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трансфер зарубежных технологий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 </a:t>
            </a:r>
            <a:b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глубокой степенью локализации и достаточным набором прав на независимую разработку</a:t>
            </a:r>
          </a:p>
          <a:p>
            <a:pPr lvl="2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«… создать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агентство по технологическому развитию, которое будет оказывать предприятиям помощь в приобретении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зарубежных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патентов и 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лицензий»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- В.В. Путин, послание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Федеральному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собранию, дек. 2015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endParaRPr lang="ru-RU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595907"/>
      </p:ext>
    </p:extLst>
  </p:cSld>
  <p:clrMapOvr>
    <a:masterClrMapping/>
  </p:clrMapOvr>
  <p:transition spd="med" advClick="0" advTm="5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149281" y="1773197"/>
            <a:ext cx="1380905" cy="11306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 smtClean="0"/>
              <a:t>Росплатформа</a:t>
            </a:r>
            <a:r>
              <a:rPr lang="en-US" sz="4400" dirty="0" smtClean="0"/>
              <a:t>: </a:t>
            </a:r>
            <a:r>
              <a:rPr lang="ru-RU" sz="4400" dirty="0" smtClean="0"/>
              <a:t>совмещаем всё вместе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49937" y="1320800"/>
            <a:ext cx="7176474" cy="5181600"/>
          </a:xfrm>
        </p:spPr>
        <p:txBody>
          <a:bodyPr/>
          <a:lstStyle/>
          <a:p>
            <a:pPr marL="457200" indent="-457200" defTabSz="457200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  <a:tabLst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Технологически независимое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основе комбинации:</a:t>
            </a:r>
          </a:p>
          <a:p>
            <a:pPr marL="1190625" lvl="2" indent="-457200" defTabSz="457200" fontAlgn="base"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Доработанных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свободных (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open-source)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международных компонентов </a:t>
            </a:r>
          </a:p>
          <a:p>
            <a:pPr marL="1190625" lvl="2" indent="-457200" defTabSz="457200" fontAlgn="base"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Лицензированных «с потрохами»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технологий партнеров-международных лидеров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(с достаточными правами на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дальнейшую независимую разработку)</a:t>
            </a:r>
          </a:p>
          <a:p>
            <a:pPr marL="1190625" lvl="2" indent="-457200" defTabSz="457200" fontAlgn="base"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Собственных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разработок «с нуля» 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(с постепенным повышением доли)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defTabSz="457200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Локальная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инфраструктура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разработки и специалисты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defTabSz="457200" fontAlgn="base"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Международное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сотрудничество</a:t>
            </a:r>
            <a:endParaRPr lang="ru-RU" dirty="0"/>
          </a:p>
        </p:txBody>
      </p:sp>
      <p:pic>
        <p:nvPicPr>
          <p:cNvPr id="8" name="Picture 2" descr="http://rlv.zcache.nl/tux_gebeeldhouwde_keychain_foto_uitsneden-r4965a1d145d0404fa687392ba0c89fed_x7sa6_8byvr_5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978046"/>
            <a:ext cx="610910" cy="56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477" y="1819417"/>
            <a:ext cx="516984" cy="461238"/>
          </a:xfrm>
          <a:prstGeom prst="rect">
            <a:avLst/>
          </a:prstGeom>
        </p:spPr>
      </p:pic>
      <p:pic>
        <p:nvPicPr>
          <p:cNvPr id="11" name="Picture 4" descr="File:Openvz-logo-slogan-vertic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4081" y="2292863"/>
            <a:ext cx="401000" cy="3937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upload.wikimedia.org/wikipedia/commons/thumb/1/1c/CRIU.svg/250px-CRIU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76" y="1837137"/>
            <a:ext cx="425797" cy="4257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9112" y="2539476"/>
            <a:ext cx="719921" cy="235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85459" y="2357213"/>
            <a:ext cx="1389566" cy="27971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16306" y="1978046"/>
            <a:ext cx="1359462" cy="27365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36831" y="5194515"/>
            <a:ext cx="2044528" cy="1116337"/>
          </a:xfrm>
          <a:prstGeom prst="rect">
            <a:avLst/>
          </a:prstGeom>
        </p:spPr>
      </p:pic>
      <p:pic>
        <p:nvPicPr>
          <p:cNvPr id="1026" name="Picture 2" descr="http://www.pzr.su/images/foto/remont_po_garantii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124" y="3661508"/>
            <a:ext cx="1399943" cy="982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трелка вниз 19"/>
          <p:cNvSpPr/>
          <p:nvPr/>
        </p:nvSpPr>
        <p:spPr>
          <a:xfrm rot="1156658">
            <a:off x="10010785" y="3063617"/>
            <a:ext cx="216244" cy="466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20443342" flipH="1">
            <a:off x="9236824" y="3063615"/>
            <a:ext cx="216244" cy="466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9595200" y="4731382"/>
            <a:ext cx="327789" cy="3754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81404"/>
      </p:ext>
    </p:extLst>
  </p:cSld>
  <p:clrMapOvr>
    <a:masterClrMapping/>
  </p:clrMapOvr>
  <p:transition spd="med" advClick="0" advTm="5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Росплатформа</a:t>
            </a:r>
            <a:r>
              <a:rPr lang="ru-RU" dirty="0" smtClean="0"/>
              <a:t>: что в итоге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Р-Виртуализация</a:t>
            </a:r>
            <a:r>
              <a:rPr lang="ru-RU" dirty="0" smtClean="0"/>
              <a:t> - серверная виртуализация 2-в-1:</a:t>
            </a:r>
          </a:p>
          <a:p>
            <a:pPr lvl="1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Контейнеры</a:t>
            </a:r>
            <a:r>
              <a:rPr lang="ru-RU" dirty="0" smtClean="0"/>
              <a:t>: чемпион в эффективности (по плотности и скорости) виртуализации </a:t>
            </a:r>
            <a:r>
              <a:rPr lang="en-US" dirty="0" smtClean="0"/>
              <a:t>Linux</a:t>
            </a:r>
            <a:r>
              <a:rPr lang="ru-RU" dirty="0" smtClean="0"/>
              <a:t>-нагрузок</a:t>
            </a:r>
          </a:p>
          <a:p>
            <a:pPr lvl="1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Гипервизор</a:t>
            </a:r>
            <a:r>
              <a:rPr lang="ru-RU" dirty="0" smtClean="0"/>
              <a:t>: полноценные виртуальные машины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Р-Хранилище</a:t>
            </a:r>
            <a:r>
              <a:rPr lang="ru-RU" dirty="0" smtClean="0"/>
              <a:t> – программно-определяемое хранилище данных (интегрируется с виртуализацией)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Р-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Линукс</a:t>
            </a:r>
            <a:r>
              <a:rPr lang="ru-RU" dirty="0" smtClean="0"/>
              <a:t> – легковесная операционная система для специализированных облачных применений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495790"/>
      </p:ext>
    </p:extLst>
  </p:cSld>
  <p:clrMapOvr>
    <a:masterClrMapping/>
  </p:clrMapOvr>
  <p:transition spd="med" advClick="0" advTm="5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254314" y="1364045"/>
            <a:ext cx="3552567" cy="50614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5064" y="1354941"/>
            <a:ext cx="7284387" cy="5181600"/>
          </a:xfrm>
        </p:spPr>
        <p:txBody>
          <a:bodyPr/>
          <a:lstStyle/>
          <a:p>
            <a:r>
              <a:rPr lang="ru-RU" sz="2400" b="1" dirty="0" smtClean="0"/>
              <a:t>Продажи</a:t>
            </a:r>
            <a:r>
              <a:rPr lang="ru-RU" sz="2400" dirty="0" smtClean="0"/>
              <a:t> на глобальном рынке, </a:t>
            </a:r>
            <a:r>
              <a:rPr lang="ru-RU" sz="2400" b="1" dirty="0" smtClean="0"/>
              <a:t>конкуренция</a:t>
            </a:r>
            <a:r>
              <a:rPr lang="ru-RU" sz="2400" dirty="0" smtClean="0"/>
              <a:t> с сильнейшими, получение </a:t>
            </a:r>
            <a:r>
              <a:rPr lang="ru-RU" sz="2400" b="1" dirty="0" smtClean="0"/>
              <a:t>обратной связи </a:t>
            </a:r>
            <a:r>
              <a:rPr lang="ru-RU" sz="2400" dirty="0" smtClean="0"/>
              <a:t>от всего мирового сообщества</a:t>
            </a:r>
          </a:p>
          <a:p>
            <a:r>
              <a:rPr lang="ru-RU" sz="2400" dirty="0" smtClean="0"/>
              <a:t>Взаимодействие </a:t>
            </a:r>
            <a:r>
              <a:rPr lang="ru-RU" sz="2400" dirty="0"/>
              <a:t>с мировым </a:t>
            </a:r>
            <a:r>
              <a:rPr lang="ru-RU" sz="2400" dirty="0" err="1"/>
              <a:t>upstream</a:t>
            </a:r>
            <a:r>
              <a:rPr lang="ru-RU" sz="2400" dirty="0"/>
              <a:t> для </a:t>
            </a:r>
            <a:r>
              <a:rPr lang="ru-RU" sz="2400" dirty="0" smtClean="0"/>
              <a:t>открытых компонентов – </a:t>
            </a:r>
            <a:r>
              <a:rPr lang="ru-RU" sz="2400" b="1" dirty="0" smtClean="0"/>
              <a:t>совместная разработка </a:t>
            </a:r>
            <a:r>
              <a:rPr lang="ru-RU" sz="2400" dirty="0" smtClean="0"/>
              <a:t>на острие мирового прогресса, </a:t>
            </a:r>
            <a:r>
              <a:rPr lang="ru-RU" sz="2400" dirty="0"/>
              <a:t>включая лидерство в отдельных </a:t>
            </a:r>
            <a:r>
              <a:rPr lang="ru-RU" sz="2400" dirty="0" err="1" smtClean="0"/>
              <a:t>подпроектах</a:t>
            </a:r>
            <a:endParaRPr lang="ru-RU" sz="2400" dirty="0"/>
          </a:p>
          <a:p>
            <a:r>
              <a:rPr lang="ru-RU" sz="2400" dirty="0"/>
              <a:t>Поддержка </a:t>
            </a:r>
            <a:r>
              <a:rPr lang="ru-RU" sz="2400" b="1" dirty="0"/>
              <a:t>совместимости и </a:t>
            </a:r>
            <a:r>
              <a:rPr lang="ru-RU" sz="2400" b="1" dirty="0" err="1"/>
              <a:t>интероперабельности</a:t>
            </a:r>
            <a:r>
              <a:rPr lang="ru-RU" sz="2400" b="1" dirty="0"/>
              <a:t> </a:t>
            </a:r>
            <a:r>
              <a:rPr lang="ru-RU" sz="2400" dirty="0"/>
              <a:t>с </a:t>
            </a:r>
            <a:r>
              <a:rPr lang="ru-RU" sz="2400" dirty="0" smtClean="0"/>
              <a:t>закрытыми западными </a:t>
            </a:r>
            <a:r>
              <a:rPr lang="ru-RU" sz="2400" dirty="0"/>
              <a:t>продуктами, включая открытые стандарты, средства миграции, «переходники»</a:t>
            </a:r>
          </a:p>
          <a:p>
            <a:r>
              <a:rPr lang="ru-RU" sz="2400" dirty="0"/>
              <a:t>Совместная </a:t>
            </a:r>
            <a:r>
              <a:rPr lang="ru-RU" sz="2400" b="1" dirty="0"/>
              <a:t>коллективная разработка в контуре BRICS и других стран</a:t>
            </a:r>
            <a:r>
              <a:rPr lang="ru-RU" sz="2400" dirty="0"/>
              <a:t>, заинтересованных в технологической </a:t>
            </a:r>
            <a:r>
              <a:rPr lang="ru-RU" sz="2400" dirty="0" smtClean="0"/>
              <a:t>независимости</a:t>
            </a:r>
          </a:p>
          <a:p>
            <a:endParaRPr lang="ru-RU" sz="2800" dirty="0"/>
          </a:p>
          <a:p>
            <a:pPr marL="0" indent="0">
              <a:buNone/>
            </a:pPr>
            <a:endParaRPr lang="ru-RU" sz="1600" dirty="0">
              <a:latin typeface="+mj-lt"/>
            </a:endParaRPr>
          </a:p>
          <a:p>
            <a:pPr lvl="1"/>
            <a:endParaRPr lang="ru-RU" sz="1200" dirty="0" smtClean="0">
              <a:latin typeface="+mj-lt"/>
            </a:endParaRPr>
          </a:p>
          <a:p>
            <a:pPr marL="457200" lvl="1" indent="0">
              <a:buNone/>
            </a:pPr>
            <a:endParaRPr lang="ru-RU" sz="1200" dirty="0" smtClean="0">
              <a:latin typeface="+mj-lt"/>
            </a:endParaRPr>
          </a:p>
          <a:p>
            <a:pPr lvl="1"/>
            <a:endParaRPr lang="ru-RU" sz="1200" dirty="0" smtClean="0">
              <a:latin typeface="+mj-lt"/>
            </a:endParaRPr>
          </a:p>
          <a:p>
            <a:pPr lvl="1"/>
            <a:endParaRPr lang="ru-RU" sz="1200" dirty="0" smtClean="0">
              <a:latin typeface="+mj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8619957" y="1320800"/>
            <a:ext cx="3023936" cy="5181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06954" y="143241"/>
            <a:ext cx="10229642" cy="752474"/>
          </a:xfrm>
        </p:spPr>
        <p:txBody>
          <a:bodyPr>
            <a:noAutofit/>
          </a:bodyPr>
          <a:lstStyle/>
          <a:p>
            <a:r>
              <a:rPr lang="ru-RU" sz="3600" b="1" dirty="0"/>
              <a:t>Международное </a:t>
            </a:r>
            <a:r>
              <a:rPr lang="ru-RU" sz="3600" b="1" dirty="0" smtClean="0"/>
              <a:t>сотрудничество – обязательно!</a:t>
            </a:r>
            <a:endParaRPr lang="en-US" sz="3600" b="1" dirty="0"/>
          </a:p>
        </p:txBody>
      </p:sp>
      <p:pic>
        <p:nvPicPr>
          <p:cNvPr id="12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650" y="1393216"/>
            <a:ext cx="1219893" cy="108835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8846681" y="1546676"/>
            <a:ext cx="881509" cy="944565"/>
            <a:chOff x="1572091" y="5262383"/>
            <a:chExt cx="971809" cy="1214548"/>
          </a:xfrm>
        </p:grpSpPr>
        <p:pic>
          <p:nvPicPr>
            <p:cNvPr id="16" name="Picture 2" descr="http://rlv.zcache.nl/tux_gebeeldhouwde_keychain_foto_uitsneden-r4965a1d145d0404fa687392ba0c89fed_x7sa6_8byvr_51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5262383"/>
              <a:ext cx="732632" cy="732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>
              <a:off x="1572091" y="5910602"/>
              <a:ext cx="971809" cy="566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Linux</a:t>
              </a:r>
              <a:endPara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pic>
        <p:nvPicPr>
          <p:cNvPr id="18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6902" y="2491243"/>
            <a:ext cx="2438161" cy="795876"/>
          </a:xfrm>
          <a:prstGeom prst="rect">
            <a:avLst/>
          </a:prstGeom>
        </p:spPr>
      </p:pic>
      <p:pic>
        <p:nvPicPr>
          <p:cNvPr id="19" name="Picture 2" descr="https://upload.wikimedia.org/wikipedia/commons/thumb/1/1c/CRIU.svg/250px-CRIU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902" y="4115700"/>
            <a:ext cx="1014897" cy="10148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File:Openvz-logo-slogan-vertica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194" y="4030409"/>
            <a:ext cx="1036869" cy="10181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308327" y="5234371"/>
            <a:ext cx="3549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Международные проекты</a:t>
            </a:r>
            <a:r>
              <a:rPr lang="en-US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 активным участием</a:t>
            </a:r>
            <a:r>
              <a:rPr lang="en-US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Parallels/</a:t>
            </a:r>
            <a:r>
              <a:rPr lang="en-US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Virtuozzo</a:t>
            </a:r>
            <a:r>
              <a:rPr lang="en-US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ru-RU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Росплатформа</a:t>
            </a:r>
            <a:r>
              <a:rPr lang="ru-RU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ru-RU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6445" y="3420061"/>
            <a:ext cx="2059074" cy="4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63079"/>
      </p:ext>
    </p:extLst>
  </p:cSld>
  <p:clrMapOvr>
    <a:masterClrMapping/>
  </p:clrMapOvr>
  <p:transition spd="med" advClick="0" advTm="11534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99920" y="2387979"/>
            <a:ext cx="11064240" cy="3319439"/>
          </a:xfrm>
        </p:spPr>
        <p:txBody>
          <a:bodyPr/>
          <a:lstStyle/>
          <a:p>
            <a:r>
              <a:rPr lang="ru-RU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Владимир </a:t>
            </a:r>
            <a:r>
              <a:rPr lang="ru-RU" sz="5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Рубанов</a:t>
            </a:r>
            <a:endParaRPr lang="en-US" sz="54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Управляющий директор </a:t>
            </a:r>
            <a:r>
              <a:rPr lang="ru-RU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"</a:t>
            </a:r>
            <a:r>
              <a:rPr lang="ru-RU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Росплатформа</a:t>
            </a:r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", к.ф</a:t>
            </a:r>
            <a:r>
              <a:rPr lang="ru-RU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.-м.н</a:t>
            </a:r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+7-916-117-2528</a:t>
            </a:r>
            <a:endParaRPr lang="ru-RU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52" y="256334"/>
            <a:ext cx="5347156" cy="85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22131"/>
      </p:ext>
    </p:extLst>
  </p:cSld>
  <p:clrMapOvr>
    <a:masterClrMapping/>
  </p:clrMapOvr>
  <p:transition spd="med" advClick="0" advTm="5000">
    <p:pull/>
  </p:transition>
</p:sld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FF0000"/>
      </a:accent2>
      <a:accent3>
        <a:srgbClr val="A5A5A5"/>
      </a:accent3>
      <a:accent4>
        <a:srgbClr val="FFFF00"/>
      </a:accent4>
      <a:accent5>
        <a:srgbClr val="4472C4"/>
      </a:accent5>
      <a:accent6>
        <a:srgbClr val="00B05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44538</TotalTime>
  <Words>392</Words>
  <Application>Microsoft Office PowerPoint</Application>
  <PresentationFormat>Широкоэкранный</PresentationFormat>
  <Paragraphs>75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Franklin Gothic Demi</vt:lpstr>
      <vt:lpstr>Wingdings</vt:lpstr>
      <vt:lpstr>Office Theme</vt:lpstr>
      <vt:lpstr>Российская виртуализация и три грани  санкционно-устойчивого программного обеспечения  Владимир Рубанов</vt:lpstr>
      <vt:lpstr>Зачем нам российское программное обеспечение</vt:lpstr>
      <vt:lpstr>Три аспекта цифрового суверенитета программного обеспечения</vt:lpstr>
      <vt:lpstr>Суверенное ПО в России</vt:lpstr>
      <vt:lpstr>Как сделать российское ПО: варианты</vt:lpstr>
      <vt:lpstr>Росплатформа: совмещаем всё вместе</vt:lpstr>
      <vt:lpstr>Росплатформа: что в итоге</vt:lpstr>
      <vt:lpstr>Международное сотрудничество – обязательно!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pe@parallels.com;vrubanov@odin.com</dc:creator>
  <cp:lastModifiedBy>Vladimir Rubanov</cp:lastModifiedBy>
  <cp:revision>2641</cp:revision>
  <cp:lastPrinted>2014-11-14T02:38:27Z</cp:lastPrinted>
  <dcterms:created xsi:type="dcterms:W3CDTF">2014-06-10T13:48:09Z</dcterms:created>
  <dcterms:modified xsi:type="dcterms:W3CDTF">2016-04-04T20:21:31Z</dcterms:modified>
</cp:coreProperties>
</file>